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5" r:id="rId6"/>
    <p:sldId id="307" r:id="rId7"/>
    <p:sldId id="319" r:id="rId8"/>
    <p:sldId id="26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62"/>
    <a:srgbClr val="DBE8EB"/>
    <a:srgbClr val="36AFC5"/>
    <a:srgbClr val="5DC7CA"/>
    <a:srgbClr val="E3E5E0"/>
    <a:srgbClr val="00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76063" autoAdjust="0"/>
  </p:normalViewPr>
  <p:slideViewPr>
    <p:cSldViewPr snapToGrid="0" snapToObjects="1">
      <p:cViewPr varScale="1">
        <p:scale>
          <a:sx n="51" d="100"/>
          <a:sy n="51" d="100"/>
        </p:scale>
        <p:origin x="151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0C7A-1872-401A-B72F-B98EE1A23136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A6051-86B3-4C4C-B12D-B154DFB65C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1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A6051-86B3-4C4C-B12D-B154DFB65C3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97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A6051-86B3-4C4C-B12D-B154DFB65C3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94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A6051-86B3-4C4C-B12D-B154DFB65C3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52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4DE5-4F91-AA43-9851-286206545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4481B2-698F-9846-81C8-C24C94E92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118D9-66A9-1546-AC1C-C9D99043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2C8-E183-4541-A4A9-D04BDA64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B2B016-DA02-1145-8612-BA9521DC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01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94338-FAF8-024C-A859-8E89DC0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70C292-6018-F34D-97AE-84686EA0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DB0FBF-0FD7-974E-832E-2CE2C856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D732-D8E0-7749-94E1-8729F47CD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D92A5-F275-3D48-A554-99383ABD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2CAF12-4FC8-E74E-8E89-A5A023F3E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0138C8-9D29-7348-89BC-36917EF25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12A0AC-63DE-1E4D-B059-32D9438B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95375D-DBA4-9B4E-BD9F-B9F8AF0A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A11627-C39B-5249-9F5F-CB4967CB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17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68FCF-239A-DD46-9394-2DBC7B2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4D4F1E-4367-7E43-803E-BA610257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F796F5-705B-084E-BA74-61687DF2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B0B51-3685-984C-999A-46DE418F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974FA-F89E-E344-816C-C3BA4CC9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5FD62-971E-1B4A-A256-A820581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A827F-0AF2-F346-B0C5-BC96E862C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78CE3-2342-6346-9438-5E183CE3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B19D3-5779-CA4B-A4CE-7724FAAC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E50CD2-0176-5E4E-84E6-5F8BA06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2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3C6B-74C5-6844-A1DF-1CB2014C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E8AD62-ED43-AD40-952B-B3DD830AC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CD3C05-F966-C44C-ACC2-1A51EC10C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12FE3-A738-BC4B-989A-5DE77876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C1ED7B-9833-B642-9E80-1CC2D7D0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8029E7-88CE-A74B-9946-133EA77E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5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926A6-8CDB-2B42-A2BA-367B856E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028B49-51F0-5841-B100-7B0F07B9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181742-07EA-B946-A704-9D4FFA6E1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96B6495-7871-274E-91FF-A05DCB1A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E2D86-300C-E649-80B0-0D0A605AD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4C3D5F-46DD-3F4A-B344-53ACA78F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84607-9F04-4D45-AA2E-F6EE9B08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B3502-B491-2F4D-B441-7EEC073D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50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BD2D2-2B26-D949-9E1E-AF1D6DA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FE4376-90B0-924F-8E64-5EE3C644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8F2A93-4007-094B-A6C4-B56E0F6A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BC8201-FCA3-8042-BCE8-D9791AC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3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4C3766-6953-AC45-B7D9-AFFE7B3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A8BF17-D9C1-B34C-B6AC-FDAAE37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1EF291-DFAD-624A-8EBF-34E3D981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81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95B5-0ED7-D24B-AE98-FD7F1DBD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00ACF-92F6-3044-8F2A-24CB0FE7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07A699-20C8-0B4E-B482-087C86C5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35DA0F-6376-BB47-B25B-9541CE3A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1DC5D7-A12D-6948-A398-D73A96B3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DA4A1-B392-0B4B-B8B8-7B4E4E21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01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21B0A-9415-604A-B463-D8372EAE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90DD15-5458-8945-A526-14C4DF12D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F25F87-1824-4148-A87C-2B1C9329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A9D63A-D456-8D46-8D4B-5B94C71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FF080D-0896-C74D-B7D8-EB31AC1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5BF78-42DC-4849-A91A-8CF5299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1BF90D-E1A2-DB43-9333-E303D5C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B45578-FCB2-274E-B28C-5EE86607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DB60B6-7B3B-B44B-82A3-85C5A5E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EB59-E181-534F-8888-41D66A804360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DC13A4-C159-0340-A0FD-253E1909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0B8234-0AFE-8D48-824E-9F6B235B1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FA34-2128-F949-87F4-220867DDA1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4FE464C-703B-6A41-9981-EDA1035B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58" r="13873" b="7584"/>
          <a:stretch/>
        </p:blipFill>
        <p:spPr>
          <a:xfrm>
            <a:off x="182880" y="181186"/>
            <a:ext cx="11826240" cy="649562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04AE0D1-ECE7-7849-9401-D26CF35F3FB3}"/>
              </a:ext>
            </a:extLst>
          </p:cNvPr>
          <p:cNvSpPr txBox="1"/>
          <p:nvPr/>
        </p:nvSpPr>
        <p:spPr>
          <a:xfrm>
            <a:off x="698015" y="4076644"/>
            <a:ext cx="6847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>
                <a:solidFill>
                  <a:schemeClr val="bg1"/>
                </a:solidFill>
                <a:latin typeface="Montserrat SemiBold" pitchFamily="2" charset="77"/>
                <a:cs typeface="Poppins SemiBold" pitchFamily="2" charset="77"/>
              </a:rPr>
              <a:t>De Bijbel</a:t>
            </a:r>
          </a:p>
          <a:p>
            <a:r>
              <a:rPr lang="nl-NL" sz="6600" b="1" dirty="0">
                <a:solidFill>
                  <a:schemeClr val="bg1"/>
                </a:solidFill>
                <a:latin typeface="Montserrat SemiBold" pitchFamily="2" charset="77"/>
                <a:cs typeface="Poppins SemiBold" pitchFamily="2" charset="77"/>
              </a:rPr>
              <a:t>voor iedereen</a:t>
            </a:r>
          </a:p>
        </p:txBody>
      </p:sp>
      <p:pic>
        <p:nvPicPr>
          <p:cNvPr id="7" name="Afbeelding 6" descr="Afbeelding met pijl&#10;&#10;Automatisch gegenereerde beschrijving">
            <a:extLst>
              <a:ext uri="{FF2B5EF4-FFF2-40B4-BE49-F238E27FC236}">
                <a16:creationId xmlns:a16="http://schemas.microsoft.com/office/drawing/2014/main" id="{240A8D63-685A-5843-8189-06022004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0" y="4731488"/>
            <a:ext cx="1016000" cy="2126512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11598F13-4EEA-884E-817E-9CD969D4E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679" y="5193987"/>
            <a:ext cx="1117441" cy="10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3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E30B526-61FC-E14D-AAB1-D2C55D97BF0C}"/>
              </a:ext>
            </a:extLst>
          </p:cNvPr>
          <p:cNvSpPr txBox="1"/>
          <p:nvPr/>
        </p:nvSpPr>
        <p:spPr>
          <a:xfrm>
            <a:off x="550045" y="1721995"/>
            <a:ext cx="636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De Bijbel open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F4E24D-88E0-AA45-80E3-5DE327D8CB0A}"/>
              </a:ext>
            </a:extLst>
          </p:cNvPr>
          <p:cNvSpPr txBox="1"/>
          <p:nvPr/>
        </p:nvSpPr>
        <p:spPr>
          <a:xfrm>
            <a:off x="550045" y="2481552"/>
            <a:ext cx="7693505" cy="3785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We willen dat iedereen die ervoor openstaat, 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de Bijbel kan ontdekken, lezen en omarmen.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rgbClr val="004551"/>
              </a:solidFill>
              <a:latin typeface="Montserrat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Dat doen we door het maken van goede vertalingen, </a:t>
            </a:r>
            <a:b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</a:b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en het verspreiden van Bijbels. </a:t>
            </a:r>
            <a:endParaRPr lang="nl-NL" dirty="0">
              <a:solidFill>
                <a:srgbClr val="004551"/>
              </a:solidFill>
              <a:latin typeface="Montserrat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endParaRPr lang="nl-NL" dirty="0">
              <a:solidFill>
                <a:srgbClr val="004551"/>
              </a:solidFill>
              <a:latin typeface="Montserrat" pitchFamily="2" charset="77"/>
              <a:cs typeface="Poppins" pitchFamily="2" charset="77"/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In Nederland, Vlaanderen én wereldwijd. Vandaag 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vragen we uw aandacht voor </a:t>
            </a:r>
            <a:r>
              <a:rPr lang="nl-NL" b="1" dirty="0">
                <a:solidFill>
                  <a:srgbClr val="004551"/>
                </a:solidFill>
                <a:latin typeface="Montserrat"/>
                <a:cs typeface="Poppins"/>
              </a:rPr>
              <a:t>het verspreiden van prentenbijbels in Haïti</a:t>
            </a: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. </a:t>
            </a:r>
            <a:endParaRPr lang="nl-NL" dirty="0">
              <a:solidFill>
                <a:srgbClr val="004551"/>
              </a:solidFill>
              <a:latin typeface="Montserrat" pitchFamily="2" charset="77"/>
              <a:cs typeface="Poppins" pitchFamily="2" charset="77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856A7E5-BBCA-3548-BA22-50E804916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pic>
        <p:nvPicPr>
          <p:cNvPr id="5" name="Afbeelding 4" descr="Afbeelding met persoon, klein, meisje&#10;&#10;Automatisch gegenereerde beschrijving">
            <a:extLst>
              <a:ext uri="{FF2B5EF4-FFF2-40B4-BE49-F238E27FC236}">
                <a16:creationId xmlns:a16="http://schemas.microsoft.com/office/drawing/2014/main" id="{799E54C0-EB24-4E36-9082-E3400129A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96"/>
          <a:stretch/>
        </p:blipFill>
        <p:spPr>
          <a:xfrm>
            <a:off x="7843987" y="961533"/>
            <a:ext cx="4165133" cy="5715279"/>
          </a:xfrm>
          <a:prstGeom prst="rect">
            <a:avLst/>
          </a:prstGeom>
        </p:spPr>
      </p:pic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05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vervagen&#10;&#10;Automatisch gegenereerde beschrijving">
            <a:extLst>
              <a:ext uri="{FF2B5EF4-FFF2-40B4-BE49-F238E27FC236}">
                <a16:creationId xmlns:a16="http://schemas.microsoft.com/office/drawing/2014/main" id="{46241497-BB4E-44D1-A35C-3BBDCEFAE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53" r="25780"/>
          <a:stretch/>
        </p:blipFill>
        <p:spPr>
          <a:xfrm>
            <a:off x="5616247" y="1007669"/>
            <a:ext cx="6362810" cy="570083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DB0DBD-33DC-B245-B244-8E23E4850C8B}"/>
              </a:ext>
            </a:extLst>
          </p:cNvPr>
          <p:cNvSpPr/>
          <p:nvPr/>
        </p:nvSpPr>
        <p:spPr>
          <a:xfrm>
            <a:off x="212943" y="986585"/>
            <a:ext cx="5403304" cy="5710905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6985C31B-58C0-1047-88C3-DAD5F2E4F67C}"/>
              </a:ext>
            </a:extLst>
          </p:cNvPr>
          <p:cNvSpPr/>
          <p:nvPr/>
        </p:nvSpPr>
        <p:spPr>
          <a:xfrm rot="10800000" flipH="1">
            <a:off x="5616247" y="975396"/>
            <a:ext cx="2542022" cy="5715278"/>
          </a:xfrm>
          <a:prstGeom prst="rtTriangle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745505-FC54-B141-9A72-D4AFF4A06517}"/>
              </a:ext>
            </a:extLst>
          </p:cNvPr>
          <p:cNvSpPr txBox="1"/>
          <p:nvPr/>
        </p:nvSpPr>
        <p:spPr>
          <a:xfrm>
            <a:off x="814191" y="1453144"/>
            <a:ext cx="630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Geeft u kinderen in Haïti een lichtpuntje deze Kerst?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A52FAF-830E-FC48-98ED-028F7DF237B9}"/>
              </a:ext>
            </a:extLst>
          </p:cNvPr>
          <p:cNvSpPr txBox="1"/>
          <p:nvPr/>
        </p:nvSpPr>
        <p:spPr>
          <a:xfrm>
            <a:off x="814191" y="2715924"/>
            <a:ext cx="5444647" cy="3785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Samen met u willen we </a:t>
            </a:r>
            <a:r>
              <a:rPr lang="nl-NL" b="1" dirty="0">
                <a:solidFill>
                  <a:srgbClr val="004551"/>
                </a:solidFill>
                <a:latin typeface="Montserrat"/>
                <a:cs typeface="Poppins"/>
              </a:rPr>
              <a:t>20.000 kinderbijbels in Haïti</a:t>
            </a: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 verspreiden. Veel gezinnen kunnen namelijk geen Bijbel betalen, maar de vraag ernaar is groot. </a:t>
            </a:r>
          </a:p>
          <a:p>
            <a:pPr>
              <a:lnSpc>
                <a:spcPct val="150000"/>
              </a:lnSpc>
            </a:pPr>
            <a:endParaRPr lang="nl-NL" dirty="0">
              <a:solidFill>
                <a:srgbClr val="004551"/>
              </a:solidFill>
              <a:latin typeface="Montserrat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Voor €5,00 kunnen we samen een Bijbel geven aan een kind in Haïti. Dit is voor 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/>
                <a:cs typeface="Poppins"/>
              </a:rPr>
              <a:t>velen van hen hun eerste eigen Bijbel. </a:t>
            </a:r>
          </a:p>
          <a:p>
            <a:pPr>
              <a:lnSpc>
                <a:spcPct val="150000"/>
              </a:lnSpc>
            </a:pPr>
            <a:r>
              <a:rPr lang="nl-NL" b="1" dirty="0">
                <a:solidFill>
                  <a:srgbClr val="004551"/>
                </a:solidFill>
                <a:latin typeface="Montserrat"/>
                <a:cs typeface="Poppins"/>
              </a:rPr>
              <a:t>Helpt u mee?</a:t>
            </a:r>
          </a:p>
        </p:txBody>
      </p:sp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DD8CA787-461C-5E4B-AE3B-542AED31D8C2}"/>
              </a:ext>
            </a:extLst>
          </p:cNvPr>
          <p:cNvSpPr/>
          <p:nvPr/>
        </p:nvSpPr>
        <p:spPr>
          <a:xfrm flipH="1">
            <a:off x="11033234" y="4590551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396D5C-987E-EC4A-BCA0-E8914853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kind, meisje&#10;&#10;Automatisch gegenereerde beschrijving">
            <a:extLst>
              <a:ext uri="{FF2B5EF4-FFF2-40B4-BE49-F238E27FC236}">
                <a16:creationId xmlns:a16="http://schemas.microsoft.com/office/drawing/2014/main" id="{E5C241CE-1784-4B53-99F3-7390CA882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72"/>
          <a:stretch/>
        </p:blipFill>
        <p:spPr>
          <a:xfrm>
            <a:off x="7908634" y="961533"/>
            <a:ext cx="4028664" cy="571527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DB0DBD-33DC-B245-B244-8E23E4850C8B}"/>
              </a:ext>
            </a:extLst>
          </p:cNvPr>
          <p:cNvSpPr/>
          <p:nvPr/>
        </p:nvSpPr>
        <p:spPr>
          <a:xfrm>
            <a:off x="254702" y="961533"/>
            <a:ext cx="7636807" cy="5710905"/>
          </a:xfrm>
          <a:prstGeom prst="rect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ige driehoek 18">
            <a:extLst>
              <a:ext uri="{FF2B5EF4-FFF2-40B4-BE49-F238E27FC236}">
                <a16:creationId xmlns:a16="http://schemas.microsoft.com/office/drawing/2014/main" id="{6985C31B-58C0-1047-88C3-DAD5F2E4F67C}"/>
              </a:ext>
            </a:extLst>
          </p:cNvPr>
          <p:cNvSpPr/>
          <p:nvPr/>
        </p:nvSpPr>
        <p:spPr>
          <a:xfrm rot="10800000" flipH="1">
            <a:off x="7891510" y="961533"/>
            <a:ext cx="2542022" cy="5727804"/>
          </a:xfrm>
          <a:prstGeom prst="rtTriangle">
            <a:avLst/>
          </a:prstGeom>
          <a:solidFill>
            <a:srgbClr val="DB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745505-FC54-B141-9A72-D4AFF4A06517}"/>
              </a:ext>
            </a:extLst>
          </p:cNvPr>
          <p:cNvSpPr txBox="1"/>
          <p:nvPr/>
        </p:nvSpPr>
        <p:spPr>
          <a:xfrm>
            <a:off x="1107231" y="1707579"/>
            <a:ext cx="667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5262"/>
                </a:solidFill>
                <a:latin typeface="Montserrat" pitchFamily="2" charset="77"/>
                <a:cs typeface="Poppins" pitchFamily="2" charset="77"/>
              </a:rPr>
              <a:t>Hoop op een betere toekomst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9A52FAF-830E-FC48-98ED-028F7DF237B9}"/>
              </a:ext>
            </a:extLst>
          </p:cNvPr>
          <p:cNvSpPr txBox="1"/>
          <p:nvPr/>
        </p:nvSpPr>
        <p:spPr>
          <a:xfrm>
            <a:off x="1156573" y="2763926"/>
            <a:ext cx="6985345" cy="212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Onze collega Magda Victor uit Haïti vertelt: </a:t>
            </a:r>
            <a:r>
              <a:rPr lang="nl-NL" i="1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“De Bijbel geeft ze hoop op een betere toekomst: </a:t>
            </a:r>
            <a:r>
              <a:rPr lang="nl-NL" b="1" i="1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God vergeet ze niet! </a:t>
            </a:r>
          </a:p>
          <a:p>
            <a:pPr>
              <a:lnSpc>
                <a:spcPct val="150000"/>
              </a:lnSpc>
            </a:pPr>
            <a:r>
              <a:rPr lang="nl-NL" i="1" dirty="0">
                <a:solidFill>
                  <a:srgbClr val="004551"/>
                </a:solidFill>
                <a:latin typeface="Montserrat" pitchFamily="2" charset="77"/>
                <a:cs typeface="Poppins" pitchFamily="2" charset="77"/>
              </a:rPr>
              <a:t>Zo schijnt ook in Haïti het licht van Kerst: ‘Wees niet bang, want Ik kom jullie goed nieuws brengen dat grote vreugde betekent voor heel het volk.’”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396D5C-987E-EC4A-BCA0-E8914853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  <p:sp>
        <p:nvSpPr>
          <p:cNvPr id="17" name="Rechthoekige driehoek 16">
            <a:extLst>
              <a:ext uri="{FF2B5EF4-FFF2-40B4-BE49-F238E27FC236}">
                <a16:creationId xmlns:a16="http://schemas.microsoft.com/office/drawing/2014/main" id="{DD8CA787-461C-5E4B-AE3B-542AED31D8C2}"/>
              </a:ext>
            </a:extLst>
          </p:cNvPr>
          <p:cNvSpPr/>
          <p:nvPr/>
        </p:nvSpPr>
        <p:spPr>
          <a:xfrm flipH="1">
            <a:off x="10991475" y="4550299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97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CEFF6F5-FE0A-5D4D-A490-727D37F4ABBF}"/>
              </a:ext>
            </a:extLst>
          </p:cNvPr>
          <p:cNvSpPr/>
          <p:nvPr/>
        </p:nvSpPr>
        <p:spPr>
          <a:xfrm>
            <a:off x="182880" y="961534"/>
            <a:ext cx="11826240" cy="5715279"/>
          </a:xfrm>
          <a:prstGeom prst="rect">
            <a:avLst/>
          </a:prstGeom>
          <a:solidFill>
            <a:srgbClr val="36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e driehoek 11">
            <a:extLst>
              <a:ext uri="{FF2B5EF4-FFF2-40B4-BE49-F238E27FC236}">
                <a16:creationId xmlns:a16="http://schemas.microsoft.com/office/drawing/2014/main" id="{F4D68681-4507-424E-8417-173761F4C0C8}"/>
              </a:ext>
            </a:extLst>
          </p:cNvPr>
          <p:cNvSpPr/>
          <p:nvPr/>
        </p:nvSpPr>
        <p:spPr>
          <a:xfrm flipH="1">
            <a:off x="11246177" y="4731488"/>
            <a:ext cx="945823" cy="21265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C28E7CC8-4C7F-054C-8BB5-3DC92B03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095" y="2008908"/>
            <a:ext cx="1729809" cy="36205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DB6C133-F259-4A4B-9714-3F0CB4D21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961" y="251221"/>
            <a:ext cx="1837598" cy="4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685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200f3d2-37cc-4752-b227-114a503c3dc2">
      <UserInfo>
        <DisplayName>Lydia van der Meer-Boer | NBG</DisplayName>
        <AccountId>79</AccountId>
        <AccountType/>
      </UserInfo>
      <UserInfo>
        <DisplayName>Simone Spijker | NBG</DisplayName>
        <AccountId>56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258667A617249AFC882BBE3F8AB30" ma:contentTypeVersion="13" ma:contentTypeDescription="Create a new document." ma:contentTypeScope="" ma:versionID="b88fb2e33914039a9b0b628ae563c12b">
  <xsd:schema xmlns:xsd="http://www.w3.org/2001/XMLSchema" xmlns:xs="http://www.w3.org/2001/XMLSchema" xmlns:p="http://schemas.microsoft.com/office/2006/metadata/properties" xmlns:ns2="21902d4e-6a0b-45a4-a13b-26f59ce588d1" xmlns:ns3="2200f3d2-37cc-4752-b227-114a503c3dc2" targetNamespace="http://schemas.microsoft.com/office/2006/metadata/properties" ma:root="true" ma:fieldsID="c8b5564a9bbfaa641470bfe4041eca4b" ns2:_="" ns3:_="">
    <xsd:import namespace="21902d4e-6a0b-45a4-a13b-26f59ce588d1"/>
    <xsd:import namespace="2200f3d2-37cc-4752-b227-114a503c3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02d4e-6a0b-45a4-a13b-26f59ce58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0f3d2-37cc-4752-b227-114a503c3d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3F364-9259-44EF-8A41-1A7B8DF575E5}">
  <ds:schemaRefs>
    <ds:schemaRef ds:uri="2200f3d2-37cc-4752-b227-114a503c3dc2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21902d4e-6a0b-45a4-a13b-26f59ce588d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6CA3E9-3291-4E58-8ABC-2F61DC57F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74EE8-14FD-46C6-B368-7E12CB76A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02d4e-6a0b-45a4-a13b-26f59ce588d1"/>
    <ds:schemaRef ds:uri="2200f3d2-37cc-4752-b227-114a503c3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190</Words>
  <Application>Microsoft Office PowerPoint</Application>
  <PresentationFormat>Breedbeeld</PresentationFormat>
  <Paragraphs>22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Montserrat</vt:lpstr>
      <vt:lpstr>Montserrat SemiBold</vt:lpstr>
      <vt:lpstr>Palatino Linotype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Walvis Mosmans</dc:creator>
  <cp:lastModifiedBy>Karlijn van Dommelen | NBG</cp:lastModifiedBy>
  <cp:revision>46</cp:revision>
  <dcterms:created xsi:type="dcterms:W3CDTF">2021-01-20T13:14:33Z</dcterms:created>
  <dcterms:modified xsi:type="dcterms:W3CDTF">2021-12-06T12:33:51Z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0x010100EB5258667A617249AFC882BBE3F8AB30</vt:lpwstr>
  </property>
</Properties>
</file>